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82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1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694D5-9A63-EF41-B570-33252F7410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1"/>
            <a:ext cx="7766936" cy="1646302"/>
          </a:xfrm>
        </p:spPr>
        <p:txBody>
          <a:bodyPr/>
          <a:lstStyle/>
          <a:p>
            <a:r>
              <a:rPr lang="en-US" dirty="0"/>
              <a:t>ARIMA Models</a:t>
            </a:r>
            <a:br>
              <a:rPr lang="en-US" dirty="0"/>
            </a:br>
            <a:r>
              <a:rPr lang="en-US" dirty="0"/>
              <a:t>for Linear Regression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1339A-A1FA-0E42-B922-9977D3E08F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Analyzing Three Years of Bitcoin Prices</a:t>
            </a:r>
          </a:p>
          <a:p>
            <a:r>
              <a:rPr lang="en-US" dirty="0"/>
              <a:t>By Ian MacKay</a:t>
            </a:r>
          </a:p>
        </p:txBody>
      </p:sp>
    </p:spTree>
    <p:extLst>
      <p:ext uri="{BB962C8B-B14F-4D97-AF65-F5344CB8AC3E}">
        <p14:creationId xmlns:p14="http://schemas.microsoft.com/office/powerpoint/2010/main" val="3230087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87C79-ADF2-A143-89DE-1EECBB95C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Bitcoin Prices: Train and Test Data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8B56388-65B4-5648-8A01-A43C4D019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48514"/>
            <a:ext cx="8596668" cy="5305151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88C86EE-3E73-EC45-9EC6-1AEAF7293043}"/>
              </a:ext>
            </a:extLst>
          </p:cNvPr>
          <p:cNvSpPr txBox="1"/>
          <p:nvPr/>
        </p:nvSpPr>
        <p:spPr>
          <a:xfrm>
            <a:off x="1056904" y="1317500"/>
            <a:ext cx="5807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the logarithm of Volume Weighted Average Price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C936F14-F50D-1448-B8D6-935A65ACF737}"/>
              </a:ext>
            </a:extLst>
          </p:cNvPr>
          <p:cNvSpPr/>
          <p:nvPr/>
        </p:nvSpPr>
        <p:spPr>
          <a:xfrm>
            <a:off x="7992093" y="4952007"/>
            <a:ext cx="118753" cy="1187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DB31F20-D0C5-774C-9F5D-6DD288740184}"/>
              </a:ext>
            </a:extLst>
          </p:cNvPr>
          <p:cNvSpPr/>
          <p:nvPr/>
        </p:nvSpPr>
        <p:spPr>
          <a:xfrm>
            <a:off x="7990114" y="5199407"/>
            <a:ext cx="118753" cy="11875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E7341E-8C29-D24D-A45F-9CEE30832593}"/>
              </a:ext>
            </a:extLst>
          </p:cNvPr>
          <p:cNvSpPr txBox="1"/>
          <p:nvPr/>
        </p:nvSpPr>
        <p:spPr>
          <a:xfrm>
            <a:off x="8108867" y="4882846"/>
            <a:ext cx="5236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Train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EA5F16-92D3-014A-9570-3503CE087905}"/>
              </a:ext>
            </a:extLst>
          </p:cNvPr>
          <p:cNvSpPr/>
          <p:nvPr/>
        </p:nvSpPr>
        <p:spPr>
          <a:xfrm>
            <a:off x="8108867" y="5120283"/>
            <a:ext cx="4620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213721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CBBCA-6865-CE4F-AED9-7AD96454F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Model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E8998-3D37-854B-ADED-5CA9DE301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Autoregressive Integrated Moving Average combines several concepts</a:t>
            </a:r>
          </a:p>
          <a:p>
            <a:r>
              <a:rPr lang="en-US" dirty="0"/>
              <a:t>AR: </a:t>
            </a:r>
            <a:r>
              <a:rPr lang="en-US" dirty="0" err="1"/>
              <a:t>Autoregression</a:t>
            </a:r>
            <a:endParaRPr lang="en-US" dirty="0"/>
          </a:p>
          <a:p>
            <a:r>
              <a:rPr lang="en-US" dirty="0"/>
              <a:t>MA: Moving Average</a:t>
            </a:r>
          </a:p>
          <a:p>
            <a:r>
              <a:rPr lang="en-US" dirty="0"/>
              <a:t>Differencing</a:t>
            </a:r>
          </a:p>
          <a:p>
            <a:r>
              <a:rPr lang="en-US" dirty="0"/>
              <a:t>ARIMA works well on Time Series data: Sales, Inventory, Stock Prices</a:t>
            </a:r>
          </a:p>
          <a:p>
            <a:r>
              <a:rPr lang="en-US" dirty="0"/>
              <a:t>Univariate models only</a:t>
            </a:r>
          </a:p>
        </p:txBody>
      </p:sp>
    </p:spTree>
    <p:extLst>
      <p:ext uri="{BB962C8B-B14F-4D97-AF65-F5344CB8AC3E}">
        <p14:creationId xmlns:p14="http://schemas.microsoft.com/office/powerpoint/2010/main" val="854406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1DF94-932E-1448-8E43-8E36660FF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an ARIMA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F6097-1077-2E43-BEFE-A343D139D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Periodicity and Seasonality must be accounted for, and the data must be stationary (Trends must be removed)</a:t>
            </a:r>
          </a:p>
          <a:p>
            <a:r>
              <a:rPr lang="en-US" dirty="0" err="1"/>
              <a:t>Nonseasonal</a:t>
            </a:r>
            <a:r>
              <a:rPr lang="en-US" dirty="0"/>
              <a:t> ARIMA(</a:t>
            </a:r>
            <a:r>
              <a:rPr lang="en-US" dirty="0" err="1"/>
              <a:t>p,d,q</a:t>
            </a:r>
            <a:r>
              <a:rPr lang="en-US" dirty="0"/>
              <a:t>): p is order of AR model, d is order of differencing, and q is order of MA model</a:t>
            </a:r>
          </a:p>
          <a:p>
            <a:r>
              <a:rPr lang="en-US" dirty="0"/>
              <a:t>Seasonal ARIMA(</a:t>
            </a:r>
            <a:r>
              <a:rPr lang="en-US" dirty="0" err="1"/>
              <a:t>p,d,q</a:t>
            </a:r>
            <a:r>
              <a:rPr lang="en-US" dirty="0"/>
              <a:t>)(P,D,Q)m: m is seasonality, P, D, and Q are same as previous but for the specific season</a:t>
            </a:r>
          </a:p>
          <a:p>
            <a:r>
              <a:rPr lang="en-US" dirty="0"/>
              <a:t>AR and MA can be determined using Autocorrelation Function + Partial-ACF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556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9B3FA-E36B-7846-BCEE-19C83BDB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ACF Plot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B488933-D216-C74B-B329-A9AF1943E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698835"/>
              </p:ext>
            </p:extLst>
          </p:nvPr>
        </p:nvGraphicFramePr>
        <p:xfrm>
          <a:off x="421481" y="2082830"/>
          <a:ext cx="9108374" cy="28751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3870">
                  <a:extLst>
                    <a:ext uri="{9D8B030D-6E8A-4147-A177-3AD203B41FA5}">
                      <a16:colId xmlns:a16="http://schemas.microsoft.com/office/drawing/2014/main" val="2064172703"/>
                    </a:ext>
                  </a:extLst>
                </a:gridCol>
                <a:gridCol w="4714504">
                  <a:extLst>
                    <a:ext uri="{9D8B030D-6E8A-4147-A177-3AD203B41FA5}">
                      <a16:colId xmlns:a16="http://schemas.microsoft.com/office/drawing/2014/main" val="221263890"/>
                    </a:ext>
                  </a:extLst>
                </a:gridCol>
              </a:tblGrid>
              <a:tr h="300668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Shape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400">
                          <a:effectLst/>
                        </a:rPr>
                        <a:t>Indicated Model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0086226"/>
                  </a:ext>
                </a:extLst>
              </a:tr>
              <a:tr h="431471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Exponential, decaying to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AR model. Use the PACF plot to help identify the order.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1900869"/>
                  </a:ext>
                </a:extLst>
              </a:tr>
              <a:tr h="356259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Alternating positive and negative, decaying to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AR model. Use the PACF plot to help identify the order.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7157115"/>
                  </a:ext>
                </a:extLst>
              </a:tr>
              <a:tr h="403761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One or more spikes, rest are essentially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MA model, order identified by where plot becomes zero.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7653727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algn="ctr"/>
                      <a:r>
                        <a:rPr lang="en-CA" sz="1400">
                          <a:effectLst/>
                        </a:rPr>
                        <a:t>Decay, starting after a few lags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Mixed autoregressive and moving average model.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0492251"/>
                  </a:ext>
                </a:extLst>
              </a:tr>
              <a:tr h="300668">
                <a:tc>
                  <a:txBody>
                    <a:bodyPr/>
                    <a:lstStyle/>
                    <a:p>
                      <a:pPr algn="ctr"/>
                      <a:r>
                        <a:rPr lang="en-CA" sz="1400">
                          <a:effectLst/>
                        </a:rPr>
                        <a:t>All zero or close to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>
                          <a:effectLst/>
                        </a:rPr>
                        <a:t>Data are essentially random.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53179"/>
                  </a:ext>
                </a:extLst>
              </a:tr>
              <a:tr h="377341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High values at fixed intervals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Include seasonal autoregressive term.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4604988"/>
                  </a:ext>
                </a:extLst>
              </a:tr>
              <a:tr h="300668">
                <a:tc>
                  <a:txBody>
                    <a:bodyPr/>
                    <a:lstStyle/>
                    <a:p>
                      <a:pPr algn="ctr"/>
                      <a:r>
                        <a:rPr lang="en-CA" sz="1400">
                          <a:effectLst/>
                        </a:rPr>
                        <a:t>No decay to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Series is not stationary.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0759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5203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ED17D-E47F-DB4A-8FBF-A8ACA979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Determinations for Bitcoin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CA6549-75F6-A443-B201-7933CFE4D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3919902"/>
            <a:ext cx="3830360" cy="23669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90B0A0-2854-5F43-B478-4BBD55DE87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14" b="4480"/>
          <a:stretch/>
        </p:blipFill>
        <p:spPr>
          <a:xfrm>
            <a:off x="4720172" y="1672451"/>
            <a:ext cx="3835400" cy="2116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D31716-9CEB-E840-9393-6A64F21D45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6" r="4525" b="3787"/>
          <a:stretch/>
        </p:blipFill>
        <p:spPr>
          <a:xfrm>
            <a:off x="4720172" y="4026137"/>
            <a:ext cx="3661828" cy="21544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5DDB8D-E9E3-7B4F-967F-0E8082EB0B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4" y="1557702"/>
            <a:ext cx="3835400" cy="23622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16D3367-590A-ED44-A6C5-D880B26FB0BB}"/>
              </a:ext>
            </a:extLst>
          </p:cNvPr>
          <p:cNvSpPr/>
          <p:nvPr/>
        </p:nvSpPr>
        <p:spPr>
          <a:xfrm>
            <a:off x="7255823" y="3028207"/>
            <a:ext cx="130628" cy="1306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04CC79B-923E-7C47-B7BF-FC475D929880}"/>
              </a:ext>
            </a:extLst>
          </p:cNvPr>
          <p:cNvSpPr/>
          <p:nvPr/>
        </p:nvSpPr>
        <p:spPr>
          <a:xfrm>
            <a:off x="7241969" y="5033161"/>
            <a:ext cx="130628" cy="1306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48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662F3-DD47-814D-82E0-8B5011A28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ARIMA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F1CAB8-3823-1546-8812-CED18C2F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436" y="1871021"/>
            <a:ext cx="7217332" cy="44451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5F360F-4997-9643-A894-F1899F82A8E8}"/>
              </a:ext>
            </a:extLst>
          </p:cNvPr>
          <p:cNvSpPr txBox="1"/>
          <p:nvPr/>
        </p:nvSpPr>
        <p:spPr>
          <a:xfrm>
            <a:off x="3253903" y="1871021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ARIMA(1,1,0)(1,0,0)</a:t>
            </a:r>
            <a:r>
              <a:rPr lang="en-US" baseline="-25000" dirty="0"/>
              <a:t>35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38F2F9-5646-5848-AD0B-5661CEF8CF33}"/>
              </a:ext>
            </a:extLst>
          </p:cNvPr>
          <p:cNvSpPr/>
          <p:nvPr/>
        </p:nvSpPr>
        <p:spPr>
          <a:xfrm>
            <a:off x="7776338" y="4602686"/>
            <a:ext cx="118753" cy="1187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736FFE-B051-6646-8DA6-B36415E726D7}"/>
              </a:ext>
            </a:extLst>
          </p:cNvPr>
          <p:cNvSpPr/>
          <p:nvPr/>
        </p:nvSpPr>
        <p:spPr>
          <a:xfrm>
            <a:off x="7774359" y="4850086"/>
            <a:ext cx="118753" cy="11875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AD3E9E-EA49-B941-BEE2-A0D2B8896CDA}"/>
              </a:ext>
            </a:extLst>
          </p:cNvPr>
          <p:cNvSpPr txBox="1"/>
          <p:nvPr/>
        </p:nvSpPr>
        <p:spPr>
          <a:xfrm>
            <a:off x="7893112" y="4533525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Actual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354659-C8B8-6D46-851F-9C252EFECE2C}"/>
              </a:ext>
            </a:extLst>
          </p:cNvPr>
          <p:cNvSpPr/>
          <p:nvPr/>
        </p:nvSpPr>
        <p:spPr>
          <a:xfrm>
            <a:off x="7893112" y="4770962"/>
            <a:ext cx="8410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Predicted</a:t>
            </a:r>
          </a:p>
        </p:txBody>
      </p:sp>
    </p:spTree>
    <p:extLst>
      <p:ext uri="{BB962C8B-B14F-4D97-AF65-F5344CB8AC3E}">
        <p14:creationId xmlns:p14="http://schemas.microsoft.com/office/powerpoint/2010/main" val="1506986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44F6-D45D-624C-9FF4-B9FF3BE27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5B26A4F-3E2A-C849-A2E2-646E9A410C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796736"/>
              </p:ext>
            </p:extLst>
          </p:nvPr>
        </p:nvGraphicFramePr>
        <p:xfrm>
          <a:off x="911668" y="1634066"/>
          <a:ext cx="8127999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23573805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59223757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349381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ARIMA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810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(0,1,0)x(1,0,0)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14045.57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14055.48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364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14018.67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14033.53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16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(0,1,2)x(1,0,0)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14016.73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14036.54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58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(1,1,0)x(1,0,0)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14016.00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14030.86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84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(1,1,1)x(1,0,0)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14017.32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14037.14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396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14066.36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14081.22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06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13983.62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13998.48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9907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14064.02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14078.88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69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14068.33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14083.19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089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14063.12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14077.98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840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14068.40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14083.27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84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403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C1AD-8961-2549-B71C-7705DCC3C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9167661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1890</TotalTime>
  <Words>382</Words>
  <Application>Microsoft Macintosh PowerPoint</Application>
  <PresentationFormat>Widescreen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ARIMA Models for Linear Regression</vt:lpstr>
      <vt:lpstr>Bitcoin Prices: Train and Test Data</vt:lpstr>
      <vt:lpstr>ARIMA Model Basics</vt:lpstr>
      <vt:lpstr>Choosing an ARIMA Model</vt:lpstr>
      <vt:lpstr>Analysis of ACF Plot</vt:lpstr>
      <vt:lpstr>Determinations for Bitcoin Data</vt:lpstr>
      <vt:lpstr>Results of ARIMA</vt:lpstr>
      <vt:lpstr>Comparisons</vt:lpstr>
      <vt:lpstr>Questions?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ARIMA Models for Linear Regression</dc:title>
  <dc:creator>Ian MacKay</dc:creator>
  <cp:lastModifiedBy>Ian MacKay</cp:lastModifiedBy>
  <cp:revision>18</cp:revision>
  <dcterms:created xsi:type="dcterms:W3CDTF">2018-04-11T03:52:50Z</dcterms:created>
  <dcterms:modified xsi:type="dcterms:W3CDTF">2018-04-22T01:40:31Z</dcterms:modified>
</cp:coreProperties>
</file>

<file path=docProps/thumbnail.jpeg>
</file>